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3" r:id="rId10"/>
  </p:sldIdLst>
  <p:sldSz cx="14630400" cy="8229600"/>
  <p:notesSz cx="8229600" cy="14630400"/>
  <p:embeddedFontLst>
    <p:embeddedFont>
      <p:font typeface="Anton" pitchFamily="34" charset="0"/>
      <p:regular r:id="rId14"/>
    </p:embeddedFont>
    <p:embeddedFont>
      <p:font typeface="Anton" pitchFamily="34" charset="-122"/>
      <p:regular r:id="rId15"/>
    </p:embeddedFont>
    <p:embeddedFont>
      <p:font typeface="Anton" pitchFamily="34" charset="-120"/>
      <p:regular r:id="rId16"/>
    </p:embeddedFont>
    <p:embeddedFont>
      <p:font typeface="Fira Sans" panose="020B0603050000020004" pitchFamily="34" charset="0"/>
      <p:bold r:id="rId17"/>
    </p:embeddedFont>
    <p:embeddedFont>
      <p:font typeface="Fira Sans" panose="020B0603050000020004" pitchFamily="34" charset="-122"/>
      <p:bold r:id="rId18"/>
    </p:embeddedFont>
    <p:embeddedFont>
      <p:font typeface="Fira Sans" panose="020B0603050000020004" pitchFamily="34" charset="-120"/>
      <p:bold r:id="rId19"/>
    </p:embeddedFont>
    <p:embeddedFont>
      <p:font typeface="Calibri" panose="020F0502020204030204"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font" Target="fonts/font10.fntdata"/><Relationship Id="rId22" Type="http://schemas.openxmlformats.org/officeDocument/2006/relationships/font" Target="fonts/font9.fntdata"/><Relationship Id="rId21" Type="http://schemas.openxmlformats.org/officeDocument/2006/relationships/font" Target="fonts/font8.fntdata"/><Relationship Id="rId20" Type="http://schemas.openxmlformats.org/officeDocument/2006/relationships/font" Target="fonts/font7.fntdata"/><Relationship Id="rId2" Type="http://schemas.openxmlformats.org/officeDocument/2006/relationships/theme" Target="theme/theme1.xml"/><Relationship Id="rId19" Type="http://schemas.openxmlformats.org/officeDocument/2006/relationships/font" Target="fonts/font6.fntdata"/><Relationship Id="rId18" Type="http://schemas.openxmlformats.org/officeDocument/2006/relationships/font" Target="fonts/font5.fntdata"/><Relationship Id="rId17" Type="http://schemas.openxmlformats.org/officeDocument/2006/relationships/font" Target="fonts/font4.fntdata"/><Relationship Id="rId16" Type="http://schemas.openxmlformats.org/officeDocument/2006/relationships/font" Target="fonts/font3.fntdata"/><Relationship Id="rId15" Type="http://schemas.openxmlformats.org/officeDocument/2006/relationships/font" Target="fonts/font2.fntdata"/><Relationship Id="rId14" Type="http://schemas.openxmlformats.org/officeDocument/2006/relationships/font" Target="fonts/font1.fntdata"/><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p:spPr>
      </p:sp>
      <p:sp>
        <p:nvSpPr>
          <p:cNvPr id="3" name="Shape 1"/>
          <p:cNvSpPr/>
          <p:nvPr/>
        </p:nvSpPr>
        <p:spPr>
          <a:xfrm>
            <a:off x="0" y="0"/>
            <a:ext cx="14630400" cy="8229600"/>
          </a:xfrm>
          <a:prstGeom prst="rect">
            <a:avLst/>
          </a:prstGeom>
          <a:solidFill>
            <a:srgbClr val="1F1F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p:spPr>
      </p:sp>
      <p:sp>
        <p:nvSpPr>
          <p:cNvPr id="3" name="Shape 1"/>
          <p:cNvSpPr/>
          <p:nvPr/>
        </p:nvSpPr>
        <p:spPr>
          <a:xfrm>
            <a:off x="0" y="0"/>
            <a:ext cx="14630400" cy="8229600"/>
          </a:xfrm>
          <a:prstGeom prst="rect">
            <a:avLst/>
          </a:prstGeom>
          <a:solidFill>
            <a:srgbClr val="1F1F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p:spPr>
      </p:sp>
      <p:sp>
        <p:nvSpPr>
          <p:cNvPr id="3" name="Shape 1"/>
          <p:cNvSpPr/>
          <p:nvPr/>
        </p:nvSpPr>
        <p:spPr>
          <a:xfrm>
            <a:off x="0" y="0"/>
            <a:ext cx="14630400" cy="8229600"/>
          </a:xfrm>
          <a:prstGeom prst="rect">
            <a:avLst/>
          </a:prstGeom>
          <a:solidFill>
            <a:srgbClr val="1F1F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p:spPr>
      </p:sp>
      <p:sp>
        <p:nvSpPr>
          <p:cNvPr id="3" name="Shape 1"/>
          <p:cNvSpPr/>
          <p:nvPr/>
        </p:nvSpPr>
        <p:spPr>
          <a:xfrm>
            <a:off x="0" y="0"/>
            <a:ext cx="14630400" cy="8229600"/>
          </a:xfrm>
          <a:prstGeom prst="rect">
            <a:avLst/>
          </a:prstGeom>
          <a:solidFill>
            <a:srgbClr val="1F1F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p:spPr>
      </p:sp>
      <p:sp>
        <p:nvSpPr>
          <p:cNvPr id="3" name="Shape 1"/>
          <p:cNvSpPr/>
          <p:nvPr/>
        </p:nvSpPr>
        <p:spPr>
          <a:xfrm>
            <a:off x="0" y="0"/>
            <a:ext cx="14630400" cy="8229600"/>
          </a:xfrm>
          <a:prstGeom prst="rect">
            <a:avLst/>
          </a:prstGeom>
          <a:solidFill>
            <a:srgbClr val="1F1F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p:spPr>
      </p:sp>
      <p:sp>
        <p:nvSpPr>
          <p:cNvPr id="3" name="Shape 1"/>
          <p:cNvSpPr/>
          <p:nvPr/>
        </p:nvSpPr>
        <p:spPr>
          <a:xfrm>
            <a:off x="0" y="0"/>
            <a:ext cx="14630400" cy="8229600"/>
          </a:xfrm>
          <a:prstGeom prst="rect">
            <a:avLst/>
          </a:prstGeom>
          <a:solidFill>
            <a:srgbClr val="1F1F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p:spPr>
      </p:sp>
      <p:sp>
        <p:nvSpPr>
          <p:cNvPr id="3" name="Shape 1"/>
          <p:cNvSpPr/>
          <p:nvPr/>
        </p:nvSpPr>
        <p:spPr>
          <a:xfrm>
            <a:off x="0" y="0"/>
            <a:ext cx="14630400" cy="8229600"/>
          </a:xfrm>
          <a:prstGeom prst="rect">
            <a:avLst/>
          </a:prstGeom>
          <a:solidFill>
            <a:srgbClr val="1F1F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p:spPr>
      </p:sp>
      <p:sp>
        <p:nvSpPr>
          <p:cNvPr id="3" name="Shape 1"/>
          <p:cNvSpPr/>
          <p:nvPr/>
        </p:nvSpPr>
        <p:spPr>
          <a:xfrm>
            <a:off x="0" y="0"/>
            <a:ext cx="14630400" cy="8229600"/>
          </a:xfrm>
          <a:prstGeom prst="rect">
            <a:avLst/>
          </a:prstGeom>
          <a:solidFill>
            <a:srgbClr val="1F1F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3.xml"/><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4.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5.xml"/><Relationship Id="rId2" Type="http://schemas.openxmlformats.org/officeDocument/2006/relationships/image" Target="../media/image9.png"/><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6.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9.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46985"/>
            <a:ext cx="7556421" cy="1417558"/>
          </a:xfrm>
          <a:prstGeom prst="rect">
            <a:avLst/>
          </a:prstGeom>
          <a:noFill/>
        </p:spPr>
        <p:txBody>
          <a:bodyPr wrap="squar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Majestic Journeys: A Travel Website</a:t>
            </a:r>
            <a:endParaRPr lang="en-US" sz="4450" dirty="0"/>
          </a:p>
        </p:txBody>
      </p:sp>
      <p:sp>
        <p:nvSpPr>
          <p:cNvPr id="4" name="Text 1"/>
          <p:cNvSpPr/>
          <p:nvPr/>
        </p:nvSpPr>
        <p:spPr>
          <a:xfrm>
            <a:off x="793790" y="4304705"/>
            <a:ext cx="7556421" cy="725805"/>
          </a:xfrm>
          <a:prstGeom prst="rect">
            <a:avLst/>
          </a:prstGeom>
          <a:noFill/>
        </p:spPr>
        <p:txBody>
          <a:bodyPr wrap="square" lIns="0" tIns="0" rIns="0" bIns="0" rtlCol="0" anchor="t"/>
          <a:lstStyle/>
          <a:p>
            <a:pPr marL="0" indent="0">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This presentation will delve into the development and features of a travel website titled Majestic Journeys.</a:t>
            </a:r>
            <a:endParaRPr lang="en-US" sz="1750" dirty="0"/>
          </a:p>
        </p:txBody>
      </p:sp>
      <p:sp>
        <p:nvSpPr>
          <p:cNvPr id="7" name="Text 3"/>
          <p:cNvSpPr/>
          <p:nvPr/>
        </p:nvSpPr>
        <p:spPr>
          <a:xfrm>
            <a:off x="6537557" y="7185458"/>
            <a:ext cx="1812965" cy="396835"/>
          </a:xfrm>
          <a:prstGeom prst="rect">
            <a:avLst/>
          </a:prstGeom>
          <a:noFill/>
        </p:spPr>
        <p:txBody>
          <a:bodyPr wrap="none" lIns="0" tIns="0" rIns="0" bIns="0" rtlCol="0" anchor="t"/>
          <a:lstStyle/>
          <a:p>
            <a:pPr marL="0" indent="0" algn="l">
              <a:lnSpc>
                <a:spcPts val="3100"/>
              </a:lnSpc>
              <a:buNone/>
            </a:pPr>
            <a:r>
              <a:rPr lang="en-US" sz="2200" b="1" kern="0" spc="-36" dirty="0" smtClean="0">
                <a:solidFill>
                  <a:srgbClr val="E0D6DE"/>
                </a:solidFill>
                <a:latin typeface="Fira Sans Bold" pitchFamily="34" charset="0"/>
                <a:ea typeface="Fira Sans Bold" pitchFamily="34" charset="-122"/>
                <a:cs typeface="Fira Sans Bold" pitchFamily="34" charset="-120"/>
              </a:rPr>
              <a:t> Prabodh Aglawe</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002506"/>
            <a:ext cx="5670590" cy="708779"/>
          </a:xfrm>
          <a:prstGeom prst="rect">
            <a:avLst/>
          </a:prstGeom>
          <a:noFill/>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Website Overview</a:t>
            </a:r>
            <a:endParaRPr lang="en-US" sz="4450" dirty="0"/>
          </a:p>
        </p:txBody>
      </p:sp>
      <p:pic>
        <p:nvPicPr>
          <p:cNvPr id="3" name="Image 0" descr="preencoded.png"/>
          <p:cNvPicPr>
            <a:picLocks noChangeAspect="1"/>
          </p:cNvPicPr>
          <p:nvPr/>
        </p:nvPicPr>
        <p:blipFill>
          <a:blip r:embed="rId1"/>
          <a:stretch>
            <a:fillRect/>
          </a:stretch>
        </p:blipFill>
        <p:spPr>
          <a:xfrm>
            <a:off x="793790" y="2164913"/>
            <a:ext cx="6351270" cy="3925372"/>
          </a:xfrm>
          <a:prstGeom prst="rect">
            <a:avLst/>
          </a:prstGeom>
        </p:spPr>
      </p:pic>
      <p:sp>
        <p:nvSpPr>
          <p:cNvPr id="4" name="Text 1"/>
          <p:cNvSpPr/>
          <p:nvPr/>
        </p:nvSpPr>
        <p:spPr>
          <a:xfrm>
            <a:off x="793790" y="6373773"/>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Purpose</a:t>
            </a:r>
            <a:endParaRPr lang="en-US" sz="2200" dirty="0"/>
          </a:p>
        </p:txBody>
      </p:sp>
      <p:sp>
        <p:nvSpPr>
          <p:cNvPr id="5" name="Text 2"/>
          <p:cNvSpPr/>
          <p:nvPr/>
        </p:nvSpPr>
        <p:spPr>
          <a:xfrm>
            <a:off x="793790" y="6864191"/>
            <a:ext cx="6351270" cy="362903"/>
          </a:xfrm>
          <a:prstGeom prst="rect">
            <a:avLst/>
          </a:prstGeom>
          <a:noFill/>
        </p:spPr>
        <p:txBody>
          <a:bodyPr wrap="non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Showcase tours and packages in India.</a:t>
            </a:r>
            <a:endParaRPr lang="en-US" sz="1750" dirty="0"/>
          </a:p>
        </p:txBody>
      </p:sp>
      <p:pic>
        <p:nvPicPr>
          <p:cNvPr id="6" name="Image 1" descr="preencoded.png"/>
          <p:cNvPicPr>
            <a:picLocks noChangeAspect="1"/>
          </p:cNvPicPr>
          <p:nvPr/>
        </p:nvPicPr>
        <p:blipFill>
          <a:blip r:embed="rId2"/>
          <a:stretch>
            <a:fillRect/>
          </a:stretch>
        </p:blipFill>
        <p:spPr>
          <a:xfrm>
            <a:off x="7485221" y="2164913"/>
            <a:ext cx="6351389" cy="3925372"/>
          </a:xfrm>
          <a:prstGeom prst="rect">
            <a:avLst/>
          </a:prstGeom>
        </p:spPr>
      </p:pic>
      <p:sp>
        <p:nvSpPr>
          <p:cNvPr id="7" name="Text 3"/>
          <p:cNvSpPr/>
          <p:nvPr/>
        </p:nvSpPr>
        <p:spPr>
          <a:xfrm>
            <a:off x="7485221" y="6373773"/>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Features</a:t>
            </a:r>
            <a:endParaRPr lang="en-US" sz="2200" dirty="0"/>
          </a:p>
        </p:txBody>
      </p:sp>
      <p:sp>
        <p:nvSpPr>
          <p:cNvPr id="8" name="Text 4"/>
          <p:cNvSpPr/>
          <p:nvPr/>
        </p:nvSpPr>
        <p:spPr>
          <a:xfrm>
            <a:off x="7485221" y="6864191"/>
            <a:ext cx="6351389" cy="362903"/>
          </a:xfrm>
          <a:prstGeom prst="rect">
            <a:avLst/>
          </a:prstGeom>
          <a:noFill/>
        </p:spPr>
        <p:txBody>
          <a:bodyPr wrap="non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Smooth navigation, responsive design, interactive elements.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047650" y="623735"/>
            <a:ext cx="4309240" cy="719533"/>
          </a:xfrm>
          <a:prstGeom prst="rect">
            <a:avLst/>
          </a:prstGeom>
          <a:noFill/>
        </p:spPr>
        <p:txBody>
          <a:bodyPr wrap="none" lIns="0" tIns="0" rIns="0" bIns="0" rtlCol="0" anchor="t"/>
          <a:lstStyle/>
          <a:p>
            <a:pPr marL="0" indent="0">
              <a:lnSpc>
                <a:spcPts val="2750"/>
              </a:lnSpc>
              <a:buNone/>
            </a:pPr>
            <a:r>
              <a:rPr lang="en-US" sz="2800" kern="0" spc="-22" dirty="0">
                <a:solidFill>
                  <a:srgbClr val="FA95AF"/>
                </a:solidFill>
                <a:latin typeface="Anton" pitchFamily="34" charset="0"/>
                <a:ea typeface="Anton" pitchFamily="34" charset="-122"/>
                <a:cs typeface="Anton" pitchFamily="34" charset="-120"/>
              </a:rPr>
              <a:t>Key Features of Majestic Journeys</a:t>
            </a:r>
            <a:endParaRPr lang="en-US" sz="2800" dirty="0"/>
          </a:p>
        </p:txBody>
      </p:sp>
      <p:pic>
        <p:nvPicPr>
          <p:cNvPr id="3" name="Image 0" descr="preencoded.png"/>
          <p:cNvPicPr>
            <a:picLocks noChangeAspect="1"/>
          </p:cNvPicPr>
          <p:nvPr/>
        </p:nvPicPr>
        <p:blipFill>
          <a:blip r:embed="rId1"/>
          <a:stretch>
            <a:fillRect/>
          </a:stretch>
        </p:blipFill>
        <p:spPr>
          <a:xfrm>
            <a:off x="210072" y="2115856"/>
            <a:ext cx="4496003" cy="2778711"/>
          </a:xfrm>
          <a:prstGeom prst="rect">
            <a:avLst/>
          </a:prstGeom>
        </p:spPr>
      </p:pic>
      <p:sp>
        <p:nvSpPr>
          <p:cNvPr id="4" name="Text 1"/>
          <p:cNvSpPr/>
          <p:nvPr/>
        </p:nvSpPr>
        <p:spPr>
          <a:xfrm>
            <a:off x="1252641" y="5330441"/>
            <a:ext cx="2118270" cy="177165"/>
          </a:xfrm>
          <a:prstGeom prst="rect">
            <a:avLst/>
          </a:prstGeom>
          <a:noFill/>
        </p:spPr>
        <p:txBody>
          <a:bodyPr wrap="none" lIns="0" tIns="0" rIns="0" bIns="0" rtlCol="0" anchor="t"/>
          <a:lstStyle/>
          <a:p>
            <a:pPr marL="0" indent="0" algn="l">
              <a:lnSpc>
                <a:spcPts val="1350"/>
              </a:lnSpc>
              <a:buNone/>
            </a:pPr>
            <a:r>
              <a:rPr lang="en-US" sz="1600" kern="0" spc="-11" dirty="0" smtClean="0">
                <a:solidFill>
                  <a:srgbClr val="E0D6DE"/>
                </a:solidFill>
                <a:latin typeface="Anton" pitchFamily="34" charset="0"/>
                <a:ea typeface="Anton" pitchFamily="34" charset="-122"/>
                <a:cs typeface="Anton" pitchFamily="34" charset="-120"/>
              </a:rPr>
              <a:t>Smooth </a:t>
            </a:r>
            <a:r>
              <a:rPr lang="en-US" sz="1600" kern="0" spc="-11" dirty="0">
                <a:solidFill>
                  <a:srgbClr val="E0D6DE"/>
                </a:solidFill>
                <a:latin typeface="Anton" pitchFamily="34" charset="0"/>
                <a:ea typeface="Anton" pitchFamily="34" charset="-122"/>
                <a:cs typeface="Anton" pitchFamily="34" charset="-120"/>
              </a:rPr>
              <a:t>Scrolling Navigation</a:t>
            </a:r>
            <a:endParaRPr lang="en-US" sz="1600" dirty="0"/>
          </a:p>
        </p:txBody>
      </p:sp>
      <p:sp>
        <p:nvSpPr>
          <p:cNvPr id="5" name="Text 2"/>
          <p:cNvSpPr/>
          <p:nvPr/>
        </p:nvSpPr>
        <p:spPr>
          <a:xfrm>
            <a:off x="524426" y="5624624"/>
            <a:ext cx="3702292" cy="2105246"/>
          </a:xfrm>
          <a:prstGeom prst="rect">
            <a:avLst/>
          </a:prstGeom>
          <a:noFill/>
        </p:spPr>
        <p:txBody>
          <a:bodyPr wrap="square" lIns="0" tIns="0" rIns="0" bIns="0" rtlCol="0" anchor="t"/>
          <a:lstStyle/>
          <a:p>
            <a:pPr marL="0" indent="0" algn="l">
              <a:lnSpc>
                <a:spcPts val="1400"/>
              </a:lnSpc>
              <a:buNone/>
            </a:pPr>
            <a:r>
              <a:rPr lang="en-US" sz="1400" kern="0" spc="-18" dirty="0">
                <a:solidFill>
                  <a:srgbClr val="E0D6DE"/>
                </a:solidFill>
                <a:latin typeface="Fira Sans" panose="020B0603050000020004" pitchFamily="34" charset="0"/>
                <a:ea typeface="Fira Sans" panose="020B0603050000020004" pitchFamily="34" charset="-122"/>
                <a:cs typeface="Fira Sans" panose="020B0603050000020004" pitchFamily="34" charset="-120"/>
              </a:rPr>
              <a:t>Effortless transition between tour packages and destination information, enhancing user experience. Majestic Journeys employs a smooth scrolling navigation system, allowing users to seamlessly glide through captivating images of Indian landmarks, detailed tour itineraries, and booking information. This intuitive design ensures a delightful and frustration-free browsing experience, maximizing engagement and showcasing the beauty of India.</a:t>
            </a:r>
            <a:endParaRPr lang="en-US" sz="1400" dirty="0"/>
          </a:p>
        </p:txBody>
      </p:sp>
      <p:pic>
        <p:nvPicPr>
          <p:cNvPr id="6" name="Image 1" descr="preencoded.png"/>
          <p:cNvPicPr>
            <a:picLocks noChangeAspect="1"/>
          </p:cNvPicPr>
          <p:nvPr/>
        </p:nvPicPr>
        <p:blipFill>
          <a:blip r:embed="rId2"/>
          <a:stretch>
            <a:fillRect/>
          </a:stretch>
        </p:blipFill>
        <p:spPr>
          <a:xfrm>
            <a:off x="5168810" y="2115856"/>
            <a:ext cx="4188080" cy="2778711"/>
          </a:xfrm>
          <a:prstGeom prst="rect">
            <a:avLst/>
          </a:prstGeom>
        </p:spPr>
      </p:pic>
      <p:sp>
        <p:nvSpPr>
          <p:cNvPr id="7" name="Text 3"/>
          <p:cNvSpPr/>
          <p:nvPr/>
        </p:nvSpPr>
        <p:spPr>
          <a:xfrm>
            <a:off x="6018734" y="5301772"/>
            <a:ext cx="2149763" cy="205834"/>
          </a:xfrm>
          <a:prstGeom prst="rect">
            <a:avLst/>
          </a:prstGeom>
          <a:noFill/>
        </p:spPr>
        <p:txBody>
          <a:bodyPr wrap="none" lIns="0" tIns="0" rIns="0" bIns="0" rtlCol="0" anchor="t"/>
          <a:lstStyle/>
          <a:p>
            <a:pPr marL="0" indent="0" algn="l">
              <a:lnSpc>
                <a:spcPts val="1350"/>
              </a:lnSpc>
              <a:buNone/>
            </a:pPr>
            <a:r>
              <a:rPr lang="en-US" sz="1100" kern="0" spc="-11" dirty="0" smtClean="0">
                <a:solidFill>
                  <a:srgbClr val="E0D6DE"/>
                </a:solidFill>
                <a:latin typeface="Anton" pitchFamily="34" charset="0"/>
                <a:ea typeface="Anton" pitchFamily="34" charset="-122"/>
                <a:cs typeface="Anton" pitchFamily="34" charset="-120"/>
              </a:rPr>
              <a:t> </a:t>
            </a:r>
            <a:r>
              <a:rPr lang="en-US" sz="1600" kern="0" spc="-11" dirty="0">
                <a:solidFill>
                  <a:srgbClr val="E0D6DE"/>
                </a:solidFill>
                <a:latin typeface="Anton" pitchFamily="34" charset="0"/>
                <a:ea typeface="Anton" pitchFamily="34" charset="-122"/>
                <a:cs typeface="Anton" pitchFamily="34" charset="-120"/>
              </a:rPr>
              <a:t>Personalized Welcome Alert</a:t>
            </a:r>
            <a:endParaRPr lang="en-US" sz="1600" dirty="0"/>
          </a:p>
        </p:txBody>
      </p:sp>
      <p:sp>
        <p:nvSpPr>
          <p:cNvPr id="8" name="Text 4"/>
          <p:cNvSpPr/>
          <p:nvPr/>
        </p:nvSpPr>
        <p:spPr>
          <a:xfrm>
            <a:off x="5383474" y="5667155"/>
            <a:ext cx="3420284" cy="2147776"/>
          </a:xfrm>
          <a:prstGeom prst="rect">
            <a:avLst/>
          </a:prstGeom>
          <a:noFill/>
        </p:spPr>
        <p:txBody>
          <a:bodyPr wrap="square" lIns="0" tIns="0" rIns="0" bIns="0" rtlCol="0" anchor="t"/>
          <a:lstStyle/>
          <a:p>
            <a:pPr marL="0" indent="0" algn="l">
              <a:lnSpc>
                <a:spcPts val="1400"/>
              </a:lnSpc>
              <a:buNone/>
            </a:pPr>
            <a:r>
              <a:rPr lang="en-US" sz="1400" kern="0" spc="-18" dirty="0">
                <a:solidFill>
                  <a:srgbClr val="E0D6DE"/>
                </a:solidFill>
                <a:latin typeface="Fira Sans" panose="020B0603050000020004" pitchFamily="34" charset="0"/>
                <a:ea typeface="Fira Sans" panose="020B0603050000020004" pitchFamily="34" charset="-122"/>
                <a:cs typeface="Fira Sans" panose="020B0603050000020004" pitchFamily="34" charset="-120"/>
              </a:rPr>
              <a:t>Engages users with a brief, customized greeting upon landing on the Majestic Journeys homepage. This dynamic greeting uses geolocation to personalize the message, perhaps including local weather or a short greeting in the local language. This element creates a friendly and welcoming first impression, enhancing user engagement and reflecting the personalized touch of Majestic Journeys.</a:t>
            </a:r>
            <a:endParaRPr lang="en-US" sz="1400" dirty="0"/>
          </a:p>
        </p:txBody>
      </p:sp>
      <p:sp>
        <p:nvSpPr>
          <p:cNvPr id="11" name="Text 6"/>
          <p:cNvSpPr/>
          <p:nvPr/>
        </p:nvSpPr>
        <p:spPr>
          <a:xfrm>
            <a:off x="6553758" y="3228123"/>
            <a:ext cx="3331607" cy="1270159"/>
          </a:xfrm>
          <a:prstGeom prst="rect">
            <a:avLst/>
          </a:prstGeom>
          <a:noFill/>
        </p:spPr>
        <p:txBody>
          <a:bodyPr wrap="square" lIns="0" tIns="0" rIns="0" bIns="0" rtlCol="0" anchor="t"/>
          <a:lstStyle/>
          <a:p>
            <a:pPr marL="0" indent="0" algn="l">
              <a:lnSpc>
                <a:spcPts val="1400"/>
              </a:lnSpc>
              <a:buNone/>
            </a:pPr>
            <a:endParaRPr lang="en-US" sz="850" dirty="0"/>
          </a:p>
        </p:txBody>
      </p:sp>
      <p:pic>
        <p:nvPicPr>
          <p:cNvPr id="12" name="Image 3" descr="preencoded.png"/>
          <p:cNvPicPr>
            <a:picLocks noChangeAspect="1"/>
          </p:cNvPicPr>
          <p:nvPr/>
        </p:nvPicPr>
        <p:blipFill>
          <a:blip r:embed="rId3"/>
          <a:stretch>
            <a:fillRect/>
          </a:stretch>
        </p:blipFill>
        <p:spPr>
          <a:xfrm>
            <a:off x="9940576" y="2115856"/>
            <a:ext cx="4149221" cy="2778711"/>
          </a:xfrm>
          <a:prstGeom prst="rect">
            <a:avLst/>
          </a:prstGeom>
        </p:spPr>
      </p:pic>
      <p:sp>
        <p:nvSpPr>
          <p:cNvPr id="13" name="Text 7"/>
          <p:cNvSpPr/>
          <p:nvPr/>
        </p:nvSpPr>
        <p:spPr>
          <a:xfrm>
            <a:off x="10687243" y="5273404"/>
            <a:ext cx="2048617" cy="363385"/>
          </a:xfrm>
          <a:prstGeom prst="rect">
            <a:avLst/>
          </a:prstGeom>
          <a:noFill/>
        </p:spPr>
        <p:txBody>
          <a:bodyPr wrap="none" lIns="0" tIns="0" rIns="0" bIns="0" rtlCol="0" anchor="t"/>
          <a:lstStyle/>
          <a:p>
            <a:pPr marL="0" indent="0" algn="l">
              <a:lnSpc>
                <a:spcPts val="1350"/>
              </a:lnSpc>
              <a:buNone/>
            </a:pPr>
            <a:r>
              <a:rPr lang="en-US" sz="1600" kern="0" spc="-11" dirty="0" smtClean="0">
                <a:solidFill>
                  <a:srgbClr val="E0D6DE"/>
                </a:solidFill>
                <a:latin typeface="Anton" pitchFamily="34" charset="0"/>
                <a:ea typeface="Anton" pitchFamily="34" charset="-122"/>
                <a:cs typeface="Anton" pitchFamily="34" charset="-120"/>
              </a:rPr>
              <a:t> </a:t>
            </a:r>
            <a:r>
              <a:rPr lang="en-US" sz="1600" kern="0" spc="-11" dirty="0">
                <a:solidFill>
                  <a:srgbClr val="E0D6DE"/>
                </a:solidFill>
                <a:latin typeface="Anton" pitchFamily="34" charset="0"/>
                <a:ea typeface="Anton" pitchFamily="34" charset="-122"/>
                <a:cs typeface="Anton" pitchFamily="34" charset="-120"/>
              </a:rPr>
              <a:t>Detailed Tour Information</a:t>
            </a:r>
            <a:endParaRPr lang="en-US" sz="1600" dirty="0"/>
          </a:p>
        </p:txBody>
      </p:sp>
      <p:sp>
        <p:nvSpPr>
          <p:cNvPr id="14" name="Text 8"/>
          <p:cNvSpPr/>
          <p:nvPr/>
        </p:nvSpPr>
        <p:spPr>
          <a:xfrm>
            <a:off x="10178234" y="5741582"/>
            <a:ext cx="3331726" cy="1871329"/>
          </a:xfrm>
          <a:prstGeom prst="rect">
            <a:avLst/>
          </a:prstGeom>
          <a:noFill/>
        </p:spPr>
        <p:txBody>
          <a:bodyPr wrap="square" lIns="0" tIns="0" rIns="0" bIns="0" rtlCol="0" anchor="t"/>
          <a:lstStyle/>
          <a:p>
            <a:pPr marL="0" indent="0" algn="l">
              <a:lnSpc>
                <a:spcPts val="1400"/>
              </a:lnSpc>
              <a:buNone/>
            </a:pPr>
            <a:r>
              <a:rPr lang="en-US" sz="1400" kern="0" spc="-18" dirty="0">
                <a:solidFill>
                  <a:srgbClr val="E0D6DE"/>
                </a:solidFill>
                <a:latin typeface="Fira Sans" panose="020B0603050000020004" pitchFamily="34" charset="0"/>
                <a:ea typeface="Fira Sans" panose="020B0603050000020004" pitchFamily="34" charset="-122"/>
                <a:cs typeface="Fira Sans" panose="020B0603050000020004" pitchFamily="34" charset="-120"/>
              </a:rPr>
              <a:t>Comprehensive descriptions of each tour, including itineraries, pricing, and accommodation details. Each tour page includes a detailed itinerary, outlining each day's activities with precise timing and clear descriptions. Pricing is fully transparent, and high-quality images of accommodations are prominently displayed, ensuring users have all the information needed to make a confident booking decision.</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02945" y="552212"/>
            <a:ext cx="5021104" cy="627578"/>
          </a:xfrm>
          <a:prstGeom prst="rect">
            <a:avLst/>
          </a:prstGeom>
          <a:noFill/>
        </p:spPr>
        <p:txBody>
          <a:bodyPr wrap="none" lIns="0" tIns="0" rIns="0" bIns="0" rtlCol="0" anchor="t"/>
          <a:lstStyle/>
          <a:p>
            <a:pPr marL="0" indent="0">
              <a:lnSpc>
                <a:spcPts val="4900"/>
              </a:lnSpc>
              <a:buNone/>
            </a:pPr>
            <a:r>
              <a:rPr lang="en-US" sz="3950" kern="0" spc="-40" dirty="0">
                <a:solidFill>
                  <a:srgbClr val="FA95AF"/>
                </a:solidFill>
                <a:latin typeface="Anton" pitchFamily="34" charset="0"/>
                <a:ea typeface="Anton" pitchFamily="34" charset="-122"/>
                <a:cs typeface="Anton" pitchFamily="34" charset="-120"/>
              </a:rPr>
              <a:t>Interactive Elements</a:t>
            </a:r>
            <a:endParaRPr lang="en-US" sz="3950" dirty="0"/>
          </a:p>
        </p:txBody>
      </p:sp>
      <p:pic>
        <p:nvPicPr>
          <p:cNvPr id="3" name="Image 0" descr="preencoded.png"/>
          <p:cNvPicPr>
            <a:picLocks noChangeAspect="1"/>
          </p:cNvPicPr>
          <p:nvPr/>
        </p:nvPicPr>
        <p:blipFill>
          <a:blip r:embed="rId1"/>
          <a:stretch>
            <a:fillRect/>
          </a:stretch>
        </p:blipFill>
        <p:spPr>
          <a:xfrm>
            <a:off x="702945" y="1581388"/>
            <a:ext cx="6461641" cy="3993594"/>
          </a:xfrm>
          <a:prstGeom prst="rect">
            <a:avLst/>
          </a:prstGeom>
        </p:spPr>
      </p:pic>
      <p:sp>
        <p:nvSpPr>
          <p:cNvPr id="4" name="Text 1"/>
          <p:cNvSpPr/>
          <p:nvPr/>
        </p:nvSpPr>
        <p:spPr>
          <a:xfrm>
            <a:off x="702945" y="5825966"/>
            <a:ext cx="2510552" cy="313849"/>
          </a:xfrm>
          <a:prstGeom prst="rect">
            <a:avLst/>
          </a:prstGeom>
          <a:noFill/>
        </p:spPr>
        <p:txBody>
          <a:bodyPr wrap="none" lIns="0" tIns="0" rIns="0" bIns="0" rtlCol="0" anchor="t"/>
          <a:lstStyle/>
          <a:p>
            <a:pPr marL="0" indent="0" algn="l">
              <a:lnSpc>
                <a:spcPts val="2450"/>
              </a:lnSpc>
              <a:buNone/>
            </a:pPr>
            <a:r>
              <a:rPr lang="en-US" sz="1950" kern="0" spc="-20" dirty="0">
                <a:solidFill>
                  <a:srgbClr val="E0D6DE"/>
                </a:solidFill>
                <a:latin typeface="Anton" pitchFamily="34" charset="0"/>
                <a:ea typeface="Anton" pitchFamily="34" charset="-122"/>
                <a:cs typeface="Anton" pitchFamily="34" charset="-120"/>
              </a:rPr>
              <a:t>Contact Form</a:t>
            </a:r>
            <a:endParaRPr lang="en-US" sz="1950" dirty="0"/>
          </a:p>
        </p:txBody>
      </p:sp>
      <p:sp>
        <p:nvSpPr>
          <p:cNvPr id="5" name="Text 2"/>
          <p:cNvSpPr/>
          <p:nvPr/>
        </p:nvSpPr>
        <p:spPr>
          <a:xfrm>
            <a:off x="702945" y="6260306"/>
            <a:ext cx="6461641" cy="1606748"/>
          </a:xfrm>
          <a:prstGeom prst="rect">
            <a:avLst/>
          </a:prstGeom>
          <a:noFill/>
        </p:spPr>
        <p:txBody>
          <a:bodyPr wrap="square" lIns="0" tIns="0" rIns="0" bIns="0" rtlCol="0" anchor="t"/>
          <a:lstStyle/>
          <a:p>
            <a:pPr marL="0" indent="0" algn="l">
              <a:lnSpc>
                <a:spcPts val="2500"/>
              </a:lnSpc>
              <a:buNone/>
            </a:pPr>
            <a:r>
              <a:rPr lang="en-US" sz="1550" kern="0" spc="-32" dirty="0">
                <a:solidFill>
                  <a:srgbClr val="E0D6DE"/>
                </a:solidFill>
                <a:latin typeface="Fira Sans" panose="020B0603050000020004" pitchFamily="34" charset="0"/>
                <a:ea typeface="Fira Sans" panose="020B0603050000020004" pitchFamily="34" charset="-122"/>
                <a:cs typeface="Fira Sans" panose="020B0603050000020004" pitchFamily="34" charset="-120"/>
              </a:rPr>
              <a:t>A user-friendly contact form allows visitors to easily send inquiries directly to Majestic Journeys. The form dynamically sends emails, including attachments if necessary. It's designed for rapid response and confirmation to users. The form is validated client-side to prevent errors and improve the user experience.</a:t>
            </a:r>
            <a:endParaRPr lang="en-US" sz="1550" dirty="0"/>
          </a:p>
        </p:txBody>
      </p:sp>
      <p:pic>
        <p:nvPicPr>
          <p:cNvPr id="6" name="Image 1" descr="preencoded.png"/>
          <p:cNvPicPr>
            <a:picLocks noChangeAspect="1"/>
          </p:cNvPicPr>
          <p:nvPr/>
        </p:nvPicPr>
        <p:blipFill>
          <a:blip r:embed="rId2"/>
          <a:stretch>
            <a:fillRect/>
          </a:stretch>
        </p:blipFill>
        <p:spPr>
          <a:xfrm>
            <a:off x="7465814" y="1581388"/>
            <a:ext cx="6461641" cy="3993594"/>
          </a:xfrm>
          <a:prstGeom prst="rect">
            <a:avLst/>
          </a:prstGeom>
        </p:spPr>
      </p:pic>
      <p:sp>
        <p:nvSpPr>
          <p:cNvPr id="7" name="Text 3"/>
          <p:cNvSpPr/>
          <p:nvPr/>
        </p:nvSpPr>
        <p:spPr>
          <a:xfrm>
            <a:off x="7465814" y="5825966"/>
            <a:ext cx="2510552" cy="313849"/>
          </a:xfrm>
          <a:prstGeom prst="rect">
            <a:avLst/>
          </a:prstGeom>
          <a:noFill/>
        </p:spPr>
        <p:txBody>
          <a:bodyPr wrap="none" lIns="0" tIns="0" rIns="0" bIns="0" rtlCol="0" anchor="t"/>
          <a:lstStyle/>
          <a:p>
            <a:pPr marL="0" indent="0" algn="l">
              <a:lnSpc>
                <a:spcPts val="2450"/>
              </a:lnSpc>
              <a:buNone/>
            </a:pPr>
            <a:r>
              <a:rPr lang="en-US" sz="1950" kern="0" spc="-20" dirty="0">
                <a:solidFill>
                  <a:srgbClr val="E0D6DE"/>
                </a:solidFill>
                <a:latin typeface="Anton" pitchFamily="34" charset="0"/>
                <a:ea typeface="Anton" pitchFamily="34" charset="-122"/>
                <a:cs typeface="Anton" pitchFamily="34" charset="-120"/>
              </a:rPr>
              <a:t>Login Modal</a:t>
            </a:r>
            <a:endParaRPr lang="en-US" sz="1950" dirty="0"/>
          </a:p>
        </p:txBody>
      </p:sp>
      <p:sp>
        <p:nvSpPr>
          <p:cNvPr id="8" name="Text 4"/>
          <p:cNvSpPr/>
          <p:nvPr/>
        </p:nvSpPr>
        <p:spPr>
          <a:xfrm>
            <a:off x="7465814" y="6260306"/>
            <a:ext cx="6461641" cy="1606748"/>
          </a:xfrm>
          <a:prstGeom prst="rect">
            <a:avLst/>
          </a:prstGeom>
          <a:noFill/>
        </p:spPr>
        <p:txBody>
          <a:bodyPr wrap="square" lIns="0" tIns="0" rIns="0" bIns="0" rtlCol="0" anchor="t"/>
          <a:lstStyle/>
          <a:p>
            <a:pPr marL="0" indent="0" algn="l">
              <a:lnSpc>
                <a:spcPts val="2500"/>
              </a:lnSpc>
              <a:buNone/>
            </a:pPr>
            <a:r>
              <a:rPr lang="en-US" sz="1550" kern="0" spc="-32" dirty="0">
                <a:solidFill>
                  <a:srgbClr val="E0D6DE"/>
                </a:solidFill>
                <a:latin typeface="Fira Sans" panose="020B0603050000020004" pitchFamily="34" charset="0"/>
                <a:ea typeface="Fira Sans" panose="020B0603050000020004" pitchFamily="34" charset="-122"/>
                <a:cs typeface="Fira Sans" panose="020B0603050000020004" pitchFamily="34" charset="-120"/>
              </a:rPr>
              <a:t>A secure login modal provides access to personalized features for returning users. This modal uses basic JavaScript validation to ensure accurate login details, providing immediate feedback to prevent incorrect inputs. The modal's design is clean and unobtrusive, minimizing disruption to the user experience.</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310640"/>
            <a:ext cx="5670590" cy="708779"/>
          </a:xfrm>
          <a:prstGeom prst="rect">
            <a:avLst/>
          </a:prstGeom>
          <a:noFill/>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Technical Foundation</a:t>
            </a:r>
            <a:endParaRPr lang="en-US" sz="4450" dirty="0"/>
          </a:p>
        </p:txBody>
      </p:sp>
      <p:pic>
        <p:nvPicPr>
          <p:cNvPr id="3" name="Image 0" descr="preencoded.png"/>
          <p:cNvPicPr>
            <a:picLocks noChangeAspect="1"/>
          </p:cNvPicPr>
          <p:nvPr/>
        </p:nvPicPr>
        <p:blipFill>
          <a:blip r:embed="rId1"/>
          <a:stretch>
            <a:fillRect/>
          </a:stretch>
        </p:blipFill>
        <p:spPr>
          <a:xfrm>
            <a:off x="793790" y="2473047"/>
            <a:ext cx="3005495" cy="1857494"/>
          </a:xfrm>
          <a:prstGeom prst="rect">
            <a:avLst/>
          </a:prstGeom>
        </p:spPr>
      </p:pic>
      <p:sp>
        <p:nvSpPr>
          <p:cNvPr id="4" name="Text 1"/>
          <p:cNvSpPr/>
          <p:nvPr/>
        </p:nvSpPr>
        <p:spPr>
          <a:xfrm>
            <a:off x="793790" y="4614029"/>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HTML5</a:t>
            </a:r>
            <a:endParaRPr lang="en-US" sz="2200" dirty="0"/>
          </a:p>
        </p:txBody>
      </p:sp>
      <p:sp>
        <p:nvSpPr>
          <p:cNvPr id="5" name="Text 2"/>
          <p:cNvSpPr/>
          <p:nvPr/>
        </p:nvSpPr>
        <p:spPr>
          <a:xfrm>
            <a:off x="793790" y="5104448"/>
            <a:ext cx="3005495" cy="1451610"/>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Provides the fundamental structure and semantic markup, ensuring accessibility and SEO.</a:t>
            </a:r>
            <a:endParaRPr lang="en-US" sz="1750" dirty="0"/>
          </a:p>
        </p:txBody>
      </p:sp>
      <p:pic>
        <p:nvPicPr>
          <p:cNvPr id="6" name="Image 1" descr="preencoded.png"/>
          <p:cNvPicPr>
            <a:picLocks noChangeAspect="1"/>
          </p:cNvPicPr>
          <p:nvPr/>
        </p:nvPicPr>
        <p:blipFill>
          <a:blip r:embed="rId2"/>
          <a:stretch>
            <a:fillRect/>
          </a:stretch>
        </p:blipFill>
        <p:spPr>
          <a:xfrm>
            <a:off x="4139446" y="2473047"/>
            <a:ext cx="3005614" cy="1857494"/>
          </a:xfrm>
          <a:prstGeom prst="rect">
            <a:avLst/>
          </a:prstGeom>
        </p:spPr>
      </p:pic>
      <p:sp>
        <p:nvSpPr>
          <p:cNvPr id="7" name="Text 3"/>
          <p:cNvSpPr/>
          <p:nvPr/>
        </p:nvSpPr>
        <p:spPr>
          <a:xfrm>
            <a:off x="4139446" y="4614029"/>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CSS3</a:t>
            </a:r>
            <a:endParaRPr lang="en-US" sz="2200" dirty="0"/>
          </a:p>
        </p:txBody>
      </p:sp>
      <p:sp>
        <p:nvSpPr>
          <p:cNvPr id="8" name="Text 4"/>
          <p:cNvSpPr/>
          <p:nvPr/>
        </p:nvSpPr>
        <p:spPr>
          <a:xfrm>
            <a:off x="4139446" y="5104448"/>
            <a:ext cx="3005614" cy="1451610"/>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Styles visual elements, including layout, typography, and animations. Responsive design is a key feature.</a:t>
            </a:r>
            <a:endParaRPr lang="en-US" sz="1750" dirty="0"/>
          </a:p>
        </p:txBody>
      </p:sp>
      <p:pic>
        <p:nvPicPr>
          <p:cNvPr id="9" name="Image 2" descr="preencoded.png"/>
          <p:cNvPicPr>
            <a:picLocks noChangeAspect="1"/>
          </p:cNvPicPr>
          <p:nvPr/>
        </p:nvPicPr>
        <p:blipFill>
          <a:blip r:embed="rId3"/>
          <a:stretch>
            <a:fillRect/>
          </a:stretch>
        </p:blipFill>
        <p:spPr>
          <a:xfrm>
            <a:off x="7485221" y="2473047"/>
            <a:ext cx="3005614" cy="1857494"/>
          </a:xfrm>
          <a:prstGeom prst="rect">
            <a:avLst/>
          </a:prstGeom>
        </p:spPr>
      </p:pic>
      <p:sp>
        <p:nvSpPr>
          <p:cNvPr id="10" name="Text 5"/>
          <p:cNvSpPr/>
          <p:nvPr/>
        </p:nvSpPr>
        <p:spPr>
          <a:xfrm>
            <a:off x="7485221" y="4614029"/>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JavaScript</a:t>
            </a:r>
            <a:endParaRPr lang="en-US" sz="2200" dirty="0"/>
          </a:p>
        </p:txBody>
      </p:sp>
      <p:sp>
        <p:nvSpPr>
          <p:cNvPr id="11" name="Text 6"/>
          <p:cNvSpPr/>
          <p:nvPr/>
        </p:nvSpPr>
        <p:spPr>
          <a:xfrm>
            <a:off x="7485221" y="5104448"/>
            <a:ext cx="3005614" cy="1451610"/>
          </a:xfrm>
          <a:prstGeom prst="rect">
            <a:avLst/>
          </a:prstGeom>
          <a:noFill/>
        </p:spPr>
        <p:txBody>
          <a:bodyPr wrap="square" lIns="0" tIns="0" rIns="0" bIns="0" rtlCol="0" anchor="t"/>
          <a:lstStyle/>
          <a:p>
            <a:pPr>
              <a:lnSpc>
                <a:spcPts val="2850"/>
              </a:lnSpc>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Facilitates dynamic and seamless user interactions. Delivers an enhanced and engaging digital </a:t>
            </a:r>
            <a:r>
              <a:rPr lang="en-US" sz="1750" kern="0" spc="-36" dirty="0" smtClean="0">
                <a:solidFill>
                  <a:srgbClr val="E0D6DE"/>
                </a:solidFill>
                <a:latin typeface="Fira Sans" panose="020B0603050000020004" pitchFamily="34" charset="0"/>
                <a:ea typeface="Fira Sans" panose="020B0603050000020004" pitchFamily="34" charset="-122"/>
                <a:cs typeface="Fira Sans" panose="020B0603050000020004" pitchFamily="34" charset="-120"/>
              </a:rPr>
              <a:t>experience.</a:t>
            </a:r>
            <a:endParaRPr lang="en-US" sz="1750" dirty="0"/>
          </a:p>
        </p:txBody>
      </p:sp>
      <p:pic>
        <p:nvPicPr>
          <p:cNvPr id="12" name="Image 3" descr="preencoded.png"/>
          <p:cNvPicPr>
            <a:picLocks noChangeAspect="1"/>
          </p:cNvPicPr>
          <p:nvPr/>
        </p:nvPicPr>
        <p:blipFill>
          <a:blip r:embed="rId4"/>
          <a:stretch>
            <a:fillRect/>
          </a:stretch>
        </p:blipFill>
        <p:spPr>
          <a:xfrm>
            <a:off x="10830997" y="2473047"/>
            <a:ext cx="3005614" cy="1857494"/>
          </a:xfrm>
          <a:prstGeom prst="rect">
            <a:avLst/>
          </a:prstGeom>
        </p:spPr>
      </p:pic>
      <p:sp>
        <p:nvSpPr>
          <p:cNvPr id="13" name="Text 7"/>
          <p:cNvSpPr/>
          <p:nvPr/>
        </p:nvSpPr>
        <p:spPr>
          <a:xfrm>
            <a:off x="10830997" y="4614029"/>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PHP</a:t>
            </a:r>
            <a:endParaRPr lang="en-US" sz="2200" dirty="0"/>
          </a:p>
        </p:txBody>
      </p:sp>
      <p:sp>
        <p:nvSpPr>
          <p:cNvPr id="14" name="Text 8"/>
          <p:cNvSpPr/>
          <p:nvPr/>
        </p:nvSpPr>
        <p:spPr>
          <a:xfrm>
            <a:off x="10830997" y="5104448"/>
            <a:ext cx="3005614" cy="1814513"/>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Handles server-side processing, secure data transmission, and dynamic form handling. </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328857"/>
            <a:ext cx="5670590" cy="708779"/>
          </a:xfrm>
          <a:prstGeom prst="rect">
            <a:avLst/>
          </a:prstGeom>
          <a:noFill/>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External Libraries</a:t>
            </a:r>
            <a:endParaRPr lang="en-US" sz="4450" dirty="0"/>
          </a:p>
        </p:txBody>
      </p:sp>
      <p:pic>
        <p:nvPicPr>
          <p:cNvPr id="3" name="Image 0" descr="preencoded.png"/>
          <p:cNvPicPr>
            <a:picLocks noChangeAspect="1"/>
          </p:cNvPicPr>
          <p:nvPr/>
        </p:nvPicPr>
        <p:blipFill>
          <a:blip r:embed="rId1"/>
          <a:stretch>
            <a:fillRect/>
          </a:stretch>
        </p:blipFill>
        <p:spPr>
          <a:xfrm>
            <a:off x="793790" y="2491264"/>
            <a:ext cx="4120753" cy="2546747"/>
          </a:xfrm>
          <a:prstGeom prst="rect">
            <a:avLst/>
          </a:prstGeom>
        </p:spPr>
      </p:pic>
      <p:sp>
        <p:nvSpPr>
          <p:cNvPr id="4" name="Text 1"/>
          <p:cNvSpPr/>
          <p:nvPr/>
        </p:nvSpPr>
        <p:spPr>
          <a:xfrm>
            <a:off x="793790" y="5321498"/>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Font Awesome</a:t>
            </a:r>
            <a:endParaRPr lang="en-US" sz="2200" dirty="0"/>
          </a:p>
        </p:txBody>
      </p:sp>
      <p:sp>
        <p:nvSpPr>
          <p:cNvPr id="5" name="Text 2"/>
          <p:cNvSpPr/>
          <p:nvPr/>
        </p:nvSpPr>
        <p:spPr>
          <a:xfrm>
            <a:off x="793790" y="5811917"/>
            <a:ext cx="4120753" cy="1088708"/>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Provides a comprehensive set of vector icons, enhancing the visual appeal of interactive elements.</a:t>
            </a:r>
            <a:endParaRPr lang="en-US" sz="1750" dirty="0"/>
          </a:p>
        </p:txBody>
      </p:sp>
      <p:pic>
        <p:nvPicPr>
          <p:cNvPr id="6" name="Image 1" descr="preencoded.png"/>
          <p:cNvPicPr>
            <a:picLocks noChangeAspect="1"/>
          </p:cNvPicPr>
          <p:nvPr/>
        </p:nvPicPr>
        <p:blipFill>
          <a:blip r:embed="rId2"/>
          <a:stretch>
            <a:fillRect/>
          </a:stretch>
        </p:blipFill>
        <p:spPr>
          <a:xfrm>
            <a:off x="5254704" y="2491264"/>
            <a:ext cx="4120872" cy="2546866"/>
          </a:xfrm>
          <a:prstGeom prst="rect">
            <a:avLst/>
          </a:prstGeom>
        </p:spPr>
      </p:pic>
      <p:sp>
        <p:nvSpPr>
          <p:cNvPr id="7" name="Text 3"/>
          <p:cNvSpPr/>
          <p:nvPr/>
        </p:nvSpPr>
        <p:spPr>
          <a:xfrm>
            <a:off x="5254704" y="5321617"/>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Boxicons</a:t>
            </a:r>
            <a:endParaRPr lang="en-US" sz="2200" dirty="0"/>
          </a:p>
        </p:txBody>
      </p:sp>
      <p:sp>
        <p:nvSpPr>
          <p:cNvPr id="8" name="Text 4"/>
          <p:cNvSpPr/>
          <p:nvPr/>
        </p:nvSpPr>
        <p:spPr>
          <a:xfrm>
            <a:off x="5254704" y="5812036"/>
            <a:ext cx="4120872" cy="1088708"/>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Used to supplement Font Awesome, providing additional icon choices for website features and functionality.</a:t>
            </a:r>
            <a:endParaRPr lang="en-US" sz="1750" dirty="0"/>
          </a:p>
        </p:txBody>
      </p:sp>
      <p:pic>
        <p:nvPicPr>
          <p:cNvPr id="9" name="Image 2" descr="preencoded.png"/>
          <p:cNvPicPr>
            <a:picLocks noChangeAspect="1"/>
          </p:cNvPicPr>
          <p:nvPr/>
        </p:nvPicPr>
        <p:blipFill>
          <a:blip r:embed="rId3"/>
          <a:stretch>
            <a:fillRect/>
          </a:stretch>
        </p:blipFill>
        <p:spPr>
          <a:xfrm>
            <a:off x="9715738" y="2491264"/>
            <a:ext cx="4120753" cy="2546747"/>
          </a:xfrm>
          <a:prstGeom prst="rect">
            <a:avLst/>
          </a:prstGeom>
        </p:spPr>
      </p:pic>
      <p:sp>
        <p:nvSpPr>
          <p:cNvPr id="10" name="Text 5"/>
          <p:cNvSpPr/>
          <p:nvPr/>
        </p:nvSpPr>
        <p:spPr>
          <a:xfrm>
            <a:off x="9715738" y="5321498"/>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Google Fonts</a:t>
            </a:r>
            <a:endParaRPr lang="en-US" sz="2200" dirty="0"/>
          </a:p>
        </p:txBody>
      </p:sp>
      <p:sp>
        <p:nvSpPr>
          <p:cNvPr id="11" name="Text 6"/>
          <p:cNvSpPr/>
          <p:nvPr/>
        </p:nvSpPr>
        <p:spPr>
          <a:xfrm>
            <a:off x="9715738" y="5811917"/>
            <a:ext cx="4120753" cy="1088708"/>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Integrates high-quality, web-safe fonts for readability and aesthetic consistency across website pages.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784503"/>
            <a:ext cx="5670590" cy="708779"/>
          </a:xfrm>
          <a:prstGeom prst="rect">
            <a:avLst/>
          </a:prstGeom>
          <a:noFill/>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Conclusion</a:t>
            </a:r>
            <a:endParaRPr lang="en-US" sz="4450" dirty="0"/>
          </a:p>
        </p:txBody>
      </p:sp>
      <p:pic>
        <p:nvPicPr>
          <p:cNvPr id="3" name="Image 0" descr="preencoded.png"/>
          <p:cNvPicPr>
            <a:picLocks noChangeAspect="1"/>
          </p:cNvPicPr>
          <p:nvPr/>
        </p:nvPicPr>
        <p:blipFill>
          <a:blip r:embed="rId1"/>
          <a:stretch>
            <a:fillRect/>
          </a:stretch>
        </p:blipFill>
        <p:spPr>
          <a:xfrm>
            <a:off x="793790" y="1946910"/>
            <a:ext cx="4120753" cy="2546747"/>
          </a:xfrm>
          <a:prstGeom prst="rect">
            <a:avLst/>
          </a:prstGeom>
        </p:spPr>
      </p:pic>
      <p:sp>
        <p:nvSpPr>
          <p:cNvPr id="4" name="Text 1"/>
          <p:cNvSpPr/>
          <p:nvPr/>
        </p:nvSpPr>
        <p:spPr>
          <a:xfrm>
            <a:off x="793790" y="4777145"/>
            <a:ext cx="3162419"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Seamless Booking &amp; Support</a:t>
            </a:r>
            <a:endParaRPr lang="en-US" sz="2200" dirty="0"/>
          </a:p>
        </p:txBody>
      </p:sp>
      <p:sp>
        <p:nvSpPr>
          <p:cNvPr id="5" name="Text 2"/>
          <p:cNvSpPr/>
          <p:nvPr/>
        </p:nvSpPr>
        <p:spPr>
          <a:xfrm>
            <a:off x="793790" y="5267563"/>
            <a:ext cx="4120753" cy="2177415"/>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Majestic Journeys provides a streamlined booking process, secure payment options, and responsive customer support via our user-friendly contact form for assistance throughout your journey.</a:t>
            </a:r>
            <a:endParaRPr lang="en-US" sz="1750" dirty="0"/>
          </a:p>
        </p:txBody>
      </p:sp>
      <p:pic>
        <p:nvPicPr>
          <p:cNvPr id="6" name="Image 1" descr="preencoded.png"/>
          <p:cNvPicPr>
            <a:picLocks noChangeAspect="1"/>
          </p:cNvPicPr>
          <p:nvPr/>
        </p:nvPicPr>
        <p:blipFill>
          <a:blip r:embed="rId2"/>
          <a:stretch>
            <a:fillRect/>
          </a:stretch>
        </p:blipFill>
        <p:spPr>
          <a:xfrm>
            <a:off x="5254704" y="1946910"/>
            <a:ext cx="4120872" cy="2546866"/>
          </a:xfrm>
          <a:prstGeom prst="rect">
            <a:avLst/>
          </a:prstGeom>
        </p:spPr>
      </p:pic>
      <p:sp>
        <p:nvSpPr>
          <p:cNvPr id="7" name="Text 3"/>
          <p:cNvSpPr/>
          <p:nvPr/>
        </p:nvSpPr>
        <p:spPr>
          <a:xfrm>
            <a:off x="5254704" y="4777264"/>
            <a:ext cx="2835235" cy="354330"/>
          </a:xfrm>
          <a:prstGeom prst="rect">
            <a:avLst/>
          </a:prstGeom>
          <a:noFill/>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Intuitive Trip Planning</a:t>
            </a:r>
            <a:endParaRPr lang="en-US" sz="2200" dirty="0"/>
          </a:p>
        </p:txBody>
      </p:sp>
      <p:sp>
        <p:nvSpPr>
          <p:cNvPr id="8" name="Text 4"/>
          <p:cNvSpPr/>
          <p:nvPr/>
        </p:nvSpPr>
        <p:spPr>
          <a:xfrm>
            <a:off x="5254704" y="5267682"/>
            <a:ext cx="4120872" cy="1814513"/>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Plan your perfect trip with our intuitive interface. Access personalized features with our secure login modal, managing your itinerary seamlessly across devices thanks to our responsive design.</a:t>
            </a:r>
            <a:endParaRPr lang="en-US" sz="1750" dirty="0"/>
          </a:p>
        </p:txBody>
      </p:sp>
      <p:pic>
        <p:nvPicPr>
          <p:cNvPr id="9" name="Image 2" descr="preencoded.png"/>
          <p:cNvPicPr>
            <a:picLocks noChangeAspect="1"/>
          </p:cNvPicPr>
          <p:nvPr/>
        </p:nvPicPr>
        <p:blipFill>
          <a:blip r:embed="rId3"/>
          <a:stretch>
            <a:fillRect/>
          </a:stretch>
        </p:blipFill>
        <p:spPr>
          <a:xfrm>
            <a:off x="9715738" y="1946910"/>
            <a:ext cx="4120753" cy="2546747"/>
          </a:xfrm>
          <a:prstGeom prst="rect">
            <a:avLst/>
          </a:prstGeom>
        </p:spPr>
      </p:pic>
      <p:sp>
        <p:nvSpPr>
          <p:cNvPr id="10" name="Text 5"/>
          <p:cNvSpPr/>
          <p:nvPr/>
        </p:nvSpPr>
        <p:spPr>
          <a:xfrm>
            <a:off x="9715738" y="4777145"/>
            <a:ext cx="4120753" cy="708660"/>
          </a:xfrm>
          <a:prstGeom prst="rect">
            <a:avLst/>
          </a:prstGeom>
          <a:noFill/>
        </p:spPr>
        <p:txBody>
          <a:bodyPr wrap="squar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Responsive Design for Effortless Access</a:t>
            </a:r>
            <a:endParaRPr lang="en-US" sz="2200" dirty="0"/>
          </a:p>
        </p:txBody>
      </p:sp>
      <p:sp>
        <p:nvSpPr>
          <p:cNvPr id="11" name="Text 6"/>
          <p:cNvSpPr/>
          <p:nvPr/>
        </p:nvSpPr>
        <p:spPr>
          <a:xfrm>
            <a:off x="9715738" y="5621893"/>
            <a:ext cx="4120753" cy="1814513"/>
          </a:xfrm>
          <a:prstGeom prst="rect">
            <a:avLst/>
          </a:prstGeom>
          <a:noFill/>
        </p:spPr>
        <p:txBody>
          <a:bodyPr wrap="square" lIns="0" tIns="0" rIns="0" bIns="0" rtlCol="0" anchor="t"/>
          <a:lstStyle/>
          <a:p>
            <a:pPr marL="0" indent="0" algn="l">
              <a:lnSpc>
                <a:spcPts val="2850"/>
              </a:lnSpc>
              <a:buNone/>
            </a:pPr>
            <a:r>
              <a:rPr lang="en-US" sz="1750" kern="0" spc="-36" dirty="0">
                <a:solidFill>
                  <a:srgbClr val="E0D6DE"/>
                </a:solidFill>
                <a:latin typeface="Fira Sans" panose="020B0603050000020004" pitchFamily="34" charset="0"/>
                <a:ea typeface="Fira Sans" panose="020B0603050000020004" pitchFamily="34" charset="-122"/>
                <a:cs typeface="Fira Sans" panose="020B0603050000020004" pitchFamily="34" charset="-120"/>
              </a:rPr>
              <a:t>Access and manage your travel plans effortlessly on desktops, tablets, and smartphones. Our responsive design ensures a consistent, enjoyable experience, no matter your device.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3735</Words>
  <Application>WPS Slides</Application>
  <PresentationFormat>Custom</PresentationFormat>
  <Paragraphs>86</Paragraphs>
  <Slides>7</Slides>
  <Notes>7</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7</vt:i4>
      </vt:variant>
    </vt:vector>
  </HeadingPairs>
  <TitlesOfParts>
    <vt:vector size="25" baseType="lpstr">
      <vt:lpstr>Arial</vt:lpstr>
      <vt:lpstr>SimSun</vt:lpstr>
      <vt:lpstr>Wingdings</vt:lpstr>
      <vt:lpstr>Anton</vt:lpstr>
      <vt:lpstr>Anton</vt:lpstr>
      <vt:lpstr>Anton</vt:lpstr>
      <vt:lpstr>Fira Sans</vt:lpstr>
      <vt:lpstr>Fira Sans</vt:lpstr>
      <vt:lpstr>Fira Sans</vt:lpstr>
      <vt:lpstr>Fira Sans Bold</vt:lpstr>
      <vt:lpstr>Segoe Print</vt:lpstr>
      <vt:lpstr>Fira Sans Bold</vt:lpstr>
      <vt:lpstr>Fira Sans Bold</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Deepna Jayadeep</cp:lastModifiedBy>
  <cp:revision>8</cp:revision>
  <dcterms:created xsi:type="dcterms:W3CDTF">2024-12-07T22:14:00Z</dcterms:created>
  <dcterms:modified xsi:type="dcterms:W3CDTF">2025-05-07T16:45:22Z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92B83CDED4B44E1B8872A5D3E25C25B8_12</vt:lpwstr>
  </property>
  <property fmtid="{D5CDD505-2E9C-101B-9397-08002B2CF9AE}" pid="3" name="KSOProductBuildVer">
    <vt:lpwstr>1033-12.2.0.20795</vt:lpwstr>
  </property>
</Properties>
</file>